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sldIdLst>
    <p:sldId id="256" r:id="rId2"/>
  </p:sldIdLst>
  <p:sldSz cx="6400800" cy="4572000"/>
  <p:notesSz cx="6858000" cy="9144000"/>
  <p:embeddedFontLst>
    <p:embeddedFont>
      <p:font typeface="Calibri" pitchFamily="34" charset="0"/>
      <p:regular r:id="rId4"/>
      <p:bold r:id="rId5"/>
      <p:italic r:id="rId6"/>
      <p:boldItalic r:id="rId7"/>
    </p:embeddedFont>
    <p:embeddedFont>
      <p:font typeface="Anton" charset="0"/>
      <p:regular r:id="rId8"/>
    </p:embeddedFont>
    <p:embeddedFont>
      <p:font typeface="Noto Serif Ethiopic Condensed Medium" charset="0"/>
      <p:regular r:id="rId9"/>
    </p:embeddedFont>
    <p:embeddedFont>
      <p:font typeface="Times New Roman Medium" charset="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107" d="100"/>
          <a:sy n="107" d="100"/>
        </p:scale>
        <p:origin x="-43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presProps" Target="presProps.xml"/><Relationship Id="rId5" Type="http://schemas.openxmlformats.org/officeDocument/2006/relationships/font" Target="fonts/font2.fntdata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pPr/>
              <a:t>02.03.2025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sapagp.org/event/sapa-gp-2025-annual-conference/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FF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30306" y="-988359"/>
            <a:ext cx="4585588" cy="6804422"/>
          </a:xfrm>
          <a:custGeom>
            <a:avLst/>
            <a:gdLst/>
            <a:ahLst/>
            <a:cxnLst/>
            <a:rect l="l" t="t" r="r" b="b"/>
            <a:pathLst>
              <a:path w="4585588" h="6804422">
                <a:moveTo>
                  <a:pt x="0" y="0"/>
                </a:moveTo>
                <a:lnTo>
                  <a:pt x="4585589" y="0"/>
                </a:lnTo>
                <a:lnTo>
                  <a:pt x="4585589" y="6804422"/>
                </a:lnTo>
                <a:lnTo>
                  <a:pt x="0" y="6804422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 rot="640503">
            <a:off x="3689894" y="-312863"/>
            <a:ext cx="3668854" cy="5627779"/>
            <a:chOff x="0" y="0"/>
            <a:chExt cx="1247701" cy="19138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47700" cy="1913890"/>
            </a:xfrm>
            <a:custGeom>
              <a:avLst/>
              <a:gdLst/>
              <a:ahLst/>
              <a:cxnLst/>
              <a:rect l="l" t="t" r="r" b="b"/>
              <a:pathLst>
                <a:path w="1247700" h="1913890">
                  <a:moveTo>
                    <a:pt x="0" y="0"/>
                  </a:moveTo>
                  <a:lnTo>
                    <a:pt x="1247700" y="0"/>
                  </a:lnTo>
                  <a:lnTo>
                    <a:pt x="124770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34437A"/>
            </a:solidFill>
          </p:spPr>
        </p:sp>
      </p:grpSp>
      <p:sp>
        <p:nvSpPr>
          <p:cNvPr id="5" name="AutoShape 5"/>
          <p:cNvSpPr/>
          <p:nvPr/>
        </p:nvSpPr>
        <p:spPr>
          <a:xfrm flipV="1">
            <a:off x="3166612" y="-599363"/>
            <a:ext cx="1105746" cy="5606024"/>
          </a:xfrm>
          <a:prstGeom prst="line">
            <a:avLst/>
          </a:prstGeom>
          <a:ln w="47625" cap="flat">
            <a:solidFill>
              <a:srgbClr val="2F4DBB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6" name="Group 6"/>
          <p:cNvGrpSpPr/>
          <p:nvPr/>
        </p:nvGrpSpPr>
        <p:grpSpPr>
          <a:xfrm>
            <a:off x="4346690" y="457200"/>
            <a:ext cx="1828807" cy="1828800"/>
            <a:chOff x="0" y="0"/>
            <a:chExt cx="6350000" cy="634997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id="8" name="Freeform 8"/>
          <p:cNvSpPr/>
          <p:nvPr/>
        </p:nvSpPr>
        <p:spPr>
          <a:xfrm>
            <a:off x="909158" y="2715219"/>
            <a:ext cx="694593" cy="952041"/>
          </a:xfrm>
          <a:custGeom>
            <a:avLst/>
            <a:gdLst/>
            <a:ahLst/>
            <a:cxnLst/>
            <a:rect l="l" t="t" r="r" b="b"/>
            <a:pathLst>
              <a:path w="694593" h="952041">
                <a:moveTo>
                  <a:pt x="0" y="0"/>
                </a:moveTo>
                <a:lnTo>
                  <a:pt x="694593" y="0"/>
                </a:lnTo>
                <a:lnTo>
                  <a:pt x="694593" y="952040"/>
                </a:lnTo>
                <a:lnTo>
                  <a:pt x="0" y="95204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3054677" y="3751078"/>
            <a:ext cx="3186674" cy="470773"/>
            <a:chOff x="0" y="0"/>
            <a:chExt cx="1888400" cy="27897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888400" cy="278977"/>
            </a:xfrm>
            <a:custGeom>
              <a:avLst/>
              <a:gdLst/>
              <a:ahLst/>
              <a:cxnLst/>
              <a:rect l="l" t="t" r="r" b="b"/>
              <a:pathLst>
                <a:path w="1888400" h="278977">
                  <a:moveTo>
                    <a:pt x="0" y="0"/>
                  </a:moveTo>
                  <a:lnTo>
                    <a:pt x="1888400" y="0"/>
                  </a:lnTo>
                  <a:lnTo>
                    <a:pt x="1888400" y="278977"/>
                  </a:lnTo>
                  <a:lnTo>
                    <a:pt x="0" y="278977"/>
                  </a:lnTo>
                  <a:close/>
                </a:path>
              </a:pathLst>
            </a:custGeom>
            <a:solidFill>
              <a:srgbClr val="61A5F3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38100"/>
              <a:ext cx="1888400" cy="2408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1" indent="0" algn="ctr">
                <a:lnSpc>
                  <a:spcPts val="1746"/>
                </a:lnSpc>
                <a:spcBef>
                  <a:spcPct val="0"/>
                </a:spcBef>
              </a:pPr>
              <a:r>
                <a:rPr lang="en-US" sz="1800" b="1" u="none" strike="noStrike" spc="171">
                  <a:solidFill>
                    <a:srgbClr val="FFFFFF"/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WE ARE PRESENTING</a:t>
              </a:r>
            </a:p>
          </p:txBody>
        </p:sp>
      </p:grpSp>
      <p:sp>
        <p:nvSpPr>
          <p:cNvPr id="12" name="Freeform 12"/>
          <p:cNvSpPr/>
          <p:nvPr/>
        </p:nvSpPr>
        <p:spPr>
          <a:xfrm>
            <a:off x="1660901" y="2722754"/>
            <a:ext cx="936970" cy="936970"/>
          </a:xfrm>
          <a:custGeom>
            <a:avLst/>
            <a:gdLst/>
            <a:ahLst/>
            <a:cxnLst/>
            <a:rect l="l" t="t" r="r" b="b"/>
            <a:pathLst>
              <a:path w="936970" h="936970">
                <a:moveTo>
                  <a:pt x="0" y="0"/>
                </a:moveTo>
                <a:lnTo>
                  <a:pt x="936971" y="0"/>
                </a:lnTo>
                <a:lnTo>
                  <a:pt x="936971" y="936970"/>
                </a:lnTo>
                <a:lnTo>
                  <a:pt x="0" y="936970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/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591987" y="3810134"/>
            <a:ext cx="2137830" cy="2334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1746"/>
              </a:lnSpc>
              <a:spcBef>
                <a:spcPct val="0"/>
              </a:spcBef>
            </a:pPr>
            <a:r>
              <a:rPr lang="en-US" sz="1800" b="1" u="none" strike="noStrike" spc="171">
                <a:solidFill>
                  <a:srgbClr val="61A5F3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REGISTER NOW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547613" y="2464184"/>
            <a:ext cx="2627884" cy="1042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60"/>
              </a:lnSpc>
            </a:pPr>
            <a:r>
              <a:rPr lang="en-US" sz="1200" b="1" spc="114">
                <a:solidFill>
                  <a:srgbClr val="61A5F3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&lt;Name&gt;, &lt;Credential&gt;.</a:t>
            </a:r>
          </a:p>
          <a:p>
            <a:pPr algn="r">
              <a:lnSpc>
                <a:spcPts val="2160"/>
              </a:lnSpc>
            </a:pPr>
            <a:r>
              <a:rPr lang="en-US" sz="1200" b="1" spc="114">
                <a:solidFill>
                  <a:srgbClr val="61A5F3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&lt;Title&gt;</a:t>
            </a:r>
          </a:p>
          <a:p>
            <a:pPr algn="r">
              <a:lnSpc>
                <a:spcPts val="2160"/>
              </a:lnSpc>
            </a:pPr>
            <a:r>
              <a:rPr lang="en-US" sz="1200" b="1" spc="114">
                <a:solidFill>
                  <a:srgbClr val="61A5F3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&lt;Company Name&gt;</a:t>
            </a:r>
          </a:p>
          <a:p>
            <a:pPr marL="0" lvl="1" indent="0" algn="r">
              <a:lnSpc>
                <a:spcPts val="2160"/>
              </a:lnSpc>
            </a:pPr>
            <a:endParaRPr/>
          </a:p>
        </p:txBody>
      </p:sp>
      <p:sp>
        <p:nvSpPr>
          <p:cNvPr id="15" name="TextBox 15"/>
          <p:cNvSpPr txBox="1"/>
          <p:nvPr/>
        </p:nvSpPr>
        <p:spPr>
          <a:xfrm>
            <a:off x="591987" y="4053140"/>
            <a:ext cx="2137830" cy="3377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2"/>
              </a:lnSpc>
            </a:pPr>
            <a:r>
              <a:rPr lang="en-US" sz="951" u="sng" spc="44">
                <a:solidFill>
                  <a:srgbClr val="2F4DBB"/>
                </a:solidFill>
                <a:latin typeface="Agrandir"/>
                <a:ea typeface="Agrandir"/>
                <a:cs typeface="Agrandir"/>
                <a:sym typeface="Agrandir"/>
                <a:hlinkClick r:id="rId6" tooltip="https://sapagp.org/event/sapa-gp-2025-annual-conference/"/>
              </a:rPr>
              <a:t>sapagp.org/event/sapa-gp-2025-annual-conference/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97777" y="197705"/>
            <a:ext cx="3807158" cy="3596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7"/>
              </a:lnSpc>
              <a:spcBef>
                <a:spcPct val="0"/>
              </a:spcBef>
            </a:pPr>
            <a:r>
              <a:rPr lang="en-US" sz="2205">
                <a:solidFill>
                  <a:srgbClr val="2F4DBB"/>
                </a:solidFill>
                <a:latin typeface="Anton"/>
                <a:ea typeface="Anton"/>
                <a:cs typeface="Anton"/>
                <a:sym typeface="Anton"/>
              </a:rPr>
              <a:t>Evolving Landscape of Biopharma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4267" y="576543"/>
            <a:ext cx="4130238" cy="2361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47"/>
              </a:lnSpc>
              <a:spcBef>
                <a:spcPct val="0"/>
              </a:spcBef>
            </a:pPr>
            <a:r>
              <a:rPr lang="en-US" sz="1391" b="1">
                <a:solidFill>
                  <a:srgbClr val="2F4DBB"/>
                </a:solidFill>
                <a:latin typeface="Noto Serif Ethiopic Condensed Medium"/>
                <a:ea typeface="Noto Serif Ethiopic Condensed Medium"/>
                <a:cs typeface="Noto Serif Ethiopic Condensed Medium"/>
                <a:sym typeface="Noto Serif Ethiopic Condensed Medium"/>
              </a:rPr>
              <a:t>Navigating from discovery to commercialization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-103643" y="1130502"/>
            <a:ext cx="2233030" cy="1105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72"/>
              </a:lnSpc>
            </a:pPr>
            <a:r>
              <a:rPr lang="en-US" sz="1123" b="1" dirty="0">
                <a:solidFill>
                  <a:srgbClr val="00489B"/>
                </a:solidFill>
                <a:latin typeface="Times New Roman Medium"/>
                <a:ea typeface="Times New Roman Medium"/>
                <a:cs typeface="Times New Roman Medium"/>
                <a:sym typeface="Times New Roman Medium"/>
              </a:rPr>
              <a:t>Friday, March 14th &amp;</a:t>
            </a:r>
          </a:p>
          <a:p>
            <a:pPr algn="ctr">
              <a:lnSpc>
                <a:spcPts val="1572"/>
              </a:lnSpc>
            </a:pPr>
            <a:r>
              <a:rPr lang="en-US" altLang="zh-CN" sz="1123" b="1" smtClean="0">
                <a:solidFill>
                  <a:srgbClr val="00489B"/>
                </a:solidFill>
                <a:latin typeface="Times New Roman Medium"/>
                <a:ea typeface="Times New Roman Medium"/>
                <a:cs typeface="Times New Roman Medium"/>
                <a:sym typeface="Times New Roman Medium"/>
              </a:rPr>
              <a:t>Saturday</a:t>
            </a:r>
            <a:r>
              <a:rPr lang="en-US" sz="1123" b="1" smtClean="0">
                <a:solidFill>
                  <a:srgbClr val="00489B"/>
                </a:solidFill>
                <a:latin typeface="Times New Roman Medium"/>
                <a:ea typeface="Times New Roman Medium"/>
                <a:cs typeface="Times New Roman Medium"/>
                <a:sym typeface="Times New Roman Medium"/>
              </a:rPr>
              <a:t>, </a:t>
            </a:r>
            <a:r>
              <a:rPr lang="en-US" sz="1123" b="1" dirty="0">
                <a:solidFill>
                  <a:srgbClr val="00489B"/>
                </a:solidFill>
                <a:latin typeface="Times New Roman Medium"/>
                <a:ea typeface="Times New Roman Medium"/>
                <a:cs typeface="Times New Roman Medium"/>
                <a:sym typeface="Times New Roman Medium"/>
              </a:rPr>
              <a:t>March 15th, 2025</a:t>
            </a:r>
          </a:p>
          <a:p>
            <a:pPr algn="ctr">
              <a:lnSpc>
                <a:spcPts val="946"/>
              </a:lnSpc>
            </a:pPr>
            <a:endParaRPr dirty="0"/>
          </a:p>
          <a:p>
            <a:pPr algn="ctr">
              <a:lnSpc>
                <a:spcPts val="1572"/>
              </a:lnSpc>
            </a:pPr>
            <a:r>
              <a:rPr lang="en-US" sz="1123" b="1" dirty="0">
                <a:solidFill>
                  <a:srgbClr val="00489B"/>
                </a:solidFill>
                <a:latin typeface="Times New Roman Medium"/>
                <a:ea typeface="Times New Roman Medium"/>
                <a:cs typeface="Times New Roman Medium"/>
                <a:sym typeface="Times New Roman Medium"/>
              </a:rPr>
              <a:t>Sheraton Valley Forge Hotel</a:t>
            </a:r>
          </a:p>
          <a:p>
            <a:pPr algn="ctr">
              <a:lnSpc>
                <a:spcPts val="1415"/>
              </a:lnSpc>
            </a:pPr>
            <a:r>
              <a:rPr lang="en-US" sz="1011" b="1" dirty="0">
                <a:solidFill>
                  <a:srgbClr val="00489B"/>
                </a:solidFill>
                <a:latin typeface="Times New Roman Medium"/>
                <a:ea typeface="Times New Roman Medium"/>
                <a:cs typeface="Times New Roman Medium"/>
                <a:sym typeface="Times New Roman Medium"/>
              </a:rPr>
              <a:t>480 N </a:t>
            </a:r>
            <a:r>
              <a:rPr lang="en-US" sz="1011" b="1" dirty="0" err="1">
                <a:solidFill>
                  <a:srgbClr val="00489B"/>
                </a:solidFill>
                <a:latin typeface="Times New Roman Medium"/>
                <a:ea typeface="Times New Roman Medium"/>
                <a:cs typeface="Times New Roman Medium"/>
                <a:sym typeface="Times New Roman Medium"/>
              </a:rPr>
              <a:t>Gulph</a:t>
            </a:r>
            <a:r>
              <a:rPr lang="en-US" sz="1011" b="1" dirty="0">
                <a:solidFill>
                  <a:srgbClr val="00489B"/>
                </a:solidFill>
                <a:latin typeface="Times New Roman Medium"/>
                <a:ea typeface="Times New Roman Medium"/>
                <a:cs typeface="Times New Roman Medium"/>
                <a:sym typeface="Times New Roman Medium"/>
              </a:rPr>
              <a:t> Rd</a:t>
            </a:r>
          </a:p>
          <a:p>
            <a:pPr algn="ctr">
              <a:lnSpc>
                <a:spcPts val="1572"/>
              </a:lnSpc>
              <a:spcBef>
                <a:spcPct val="0"/>
              </a:spcBef>
            </a:pPr>
            <a:r>
              <a:rPr lang="en-US" sz="1123" b="1" dirty="0">
                <a:solidFill>
                  <a:srgbClr val="00489B"/>
                </a:solidFill>
                <a:latin typeface="Times New Roman Medium"/>
                <a:ea typeface="Times New Roman Medium"/>
                <a:cs typeface="Times New Roman Medium"/>
                <a:sym typeface="Times New Roman Medium"/>
              </a:rPr>
              <a:t>King of </a:t>
            </a:r>
            <a:r>
              <a:rPr lang="en-US" sz="1123" b="1" dirty="0" smtClean="0">
                <a:solidFill>
                  <a:srgbClr val="00489B"/>
                </a:solidFill>
                <a:latin typeface="Times New Roman Medium"/>
                <a:ea typeface="Times New Roman Medium"/>
                <a:cs typeface="Times New Roman Medium"/>
                <a:sym typeface="Times New Roman Medium"/>
              </a:rPr>
              <a:t>Prussia, </a:t>
            </a:r>
            <a:r>
              <a:rPr lang="en-US" sz="1123" b="1" dirty="0">
                <a:solidFill>
                  <a:srgbClr val="00489B"/>
                </a:solidFill>
                <a:latin typeface="Times New Roman Medium"/>
                <a:ea typeface="Times New Roman Medium"/>
                <a:cs typeface="Times New Roman Medium"/>
                <a:sym typeface="Times New Roman Medium"/>
              </a:rPr>
              <a:t>PA 19406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</Words>
  <Application>Microsoft Office PowerPoint</Application>
  <PresentationFormat>Custom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Glacial Indifference Bold</vt:lpstr>
      <vt:lpstr>Calibri</vt:lpstr>
      <vt:lpstr>Agrandir</vt:lpstr>
      <vt:lpstr>Anton</vt:lpstr>
      <vt:lpstr>Noto Serif Ethiopic Condensed Medium</vt:lpstr>
      <vt:lpstr>Times New Roman Medium</vt:lpstr>
      <vt:lpstr>Office Theme</vt:lpstr>
      <vt:lpstr>Slide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Speaker 2025 AC media kit template</dc:title>
  <cp:lastModifiedBy>Jialie Luo</cp:lastModifiedBy>
  <cp:revision>2</cp:revision>
  <dcterms:created xsi:type="dcterms:W3CDTF">2006-08-16T00:00:00Z</dcterms:created>
  <dcterms:modified xsi:type="dcterms:W3CDTF">2025-03-03T00:06:14Z</dcterms:modified>
  <dc:identifier>DAGdIMTb8Hc</dc:identifier>
</cp:coreProperties>
</file>